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83" r:id="rId3"/>
    <p:sldId id="388" r:id="rId4"/>
    <p:sldId id="387" r:id="rId5"/>
    <p:sldId id="390" r:id="rId6"/>
    <p:sldId id="391" r:id="rId7"/>
    <p:sldId id="389" r:id="rId8"/>
    <p:sldId id="332" r:id="rId9"/>
    <p:sldId id="333" r:id="rId10"/>
    <p:sldId id="375" r:id="rId11"/>
    <p:sldId id="377" r:id="rId12"/>
    <p:sldId id="379" r:id="rId13"/>
    <p:sldId id="380" r:id="rId14"/>
    <p:sldId id="392" r:id="rId15"/>
    <p:sldId id="393" r:id="rId16"/>
    <p:sldId id="368" r:id="rId17"/>
    <p:sldId id="325" r:id="rId18"/>
  </p:sldIdLst>
  <p:sldSz cx="12192000" cy="6858000"/>
  <p:notesSz cx="7104063" cy="10234613"/>
  <p:embeddedFontLst>
    <p:embeddedFont>
      <p:font typeface="微软雅黑" panose="020B0503020204020204" pitchFamily="34" charset="-122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TH Sarabun New" panose="020B0500040200020003" pitchFamily="34" charset="-34"/>
      <p:regular r:id="rId28"/>
      <p:bold r:id="rId29"/>
      <p:italic r:id="rId30"/>
      <p:boldItalic r:id="rId31"/>
    </p:embeddedFont>
    <p:embeddedFont>
      <p:font typeface="TH SarabunPSK" panose="020B0500040200020003" pitchFamily="34" charset="-34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847"/>
    <a:srgbClr val="F7941E"/>
    <a:srgbClr val="F8C002"/>
    <a:srgbClr val="FEDA66"/>
    <a:srgbClr val="C33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9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26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285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051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133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116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4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66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326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66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27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18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289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4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6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66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-7620" y="730885"/>
            <a:ext cx="12202795" cy="5854700"/>
            <a:chOff x="-12" y="1319"/>
            <a:chExt cx="19217" cy="9220"/>
          </a:xfrm>
          <a:solidFill>
            <a:srgbClr val="4B4847"/>
          </a:solidFill>
        </p:grpSpPr>
        <p:sp>
          <p:nvSpPr>
            <p:cNvPr id="13" name="矩形 12"/>
            <p:cNvSpPr/>
            <p:nvPr/>
          </p:nvSpPr>
          <p:spPr>
            <a:xfrm>
              <a:off x="14361" y="1319"/>
              <a:ext cx="4845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6871" y="1319"/>
              <a:ext cx="8037" cy="9220"/>
            </a:xfrm>
            <a:prstGeom prst="parallelogram">
              <a:avLst>
                <a:gd name="adj" fmla="val 918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-12" y="10070"/>
              <a:ext cx="7438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-7620" y="284480"/>
            <a:ext cx="12203430" cy="5854700"/>
            <a:chOff x="-12" y="616"/>
            <a:chExt cx="19218" cy="9220"/>
          </a:xfrm>
          <a:solidFill>
            <a:srgbClr val="F7941E"/>
          </a:solidFill>
        </p:grpSpPr>
        <p:sp>
          <p:nvSpPr>
            <p:cNvPr id="8" name="平行四边形 7"/>
            <p:cNvSpPr/>
            <p:nvPr/>
          </p:nvSpPr>
          <p:spPr>
            <a:xfrm>
              <a:off x="8712" y="616"/>
              <a:ext cx="8037" cy="9220"/>
            </a:xfrm>
            <a:prstGeom prst="parallelogram">
              <a:avLst>
                <a:gd name="adj" fmla="val 918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6134" y="616"/>
              <a:ext cx="3073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12" y="9367"/>
              <a:ext cx="9381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9"/>
          <p:cNvSpPr txBox="1"/>
          <p:nvPr/>
        </p:nvSpPr>
        <p:spPr>
          <a:xfrm>
            <a:off x="6438122" y="5192002"/>
            <a:ext cx="536652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800" b="1" dirty="0">
                <a:solidFill>
                  <a:srgbClr val="F7941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C</a:t>
            </a:r>
            <a:r>
              <a:rPr lang="en-US" altLang="zh-CN" sz="2800" b="1" dirty="0">
                <a:solidFill>
                  <a:srgbClr val="4B4847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omputer</a:t>
            </a:r>
            <a:r>
              <a:rPr lang="en-US" altLang="zh-CN" sz="2800" b="1" dirty="0">
                <a:solidFill>
                  <a:srgbClr val="F7941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S</a:t>
            </a:r>
            <a:r>
              <a:rPr lang="en-US" altLang="zh-CN" sz="2800" b="1" dirty="0">
                <a:solidFill>
                  <a:srgbClr val="4B4847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cience</a:t>
            </a:r>
            <a:r>
              <a:rPr lang="en-US" altLang="zh-CN" sz="2800" b="1" dirty="0">
                <a:solidFill>
                  <a:srgbClr val="F8C00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800" b="1" dirty="0">
                <a:solidFill>
                  <a:srgbClr val="F7941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KMITL</a:t>
            </a:r>
          </a:p>
          <a:p>
            <a:pPr algn="r"/>
            <a:r>
              <a:rPr lang="en-US" altLang="zh-CN" sz="2800" b="1" dirty="0">
                <a:solidFill>
                  <a:srgbClr val="4B4847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GUIDANCE PROGRAMME 66</a:t>
            </a:r>
            <a:endParaRPr lang="zh-CN" altLang="en-US" sz="2800" b="1" dirty="0">
              <a:solidFill>
                <a:srgbClr val="4B4847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A1FC3B7-5E75-413F-B6E8-64A61DBFE2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91" y="582295"/>
            <a:ext cx="4005640" cy="400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FD47F4-E45F-440E-ACEA-1E29B5DB2C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152" y="468389"/>
            <a:ext cx="1117816" cy="1117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F3909-D582-4D2E-9820-CEC77C716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56" y="1563308"/>
            <a:ext cx="3829584" cy="49917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4990440-679A-431E-890F-5C88330AB06A}"/>
              </a:ext>
            </a:extLst>
          </p:cNvPr>
          <p:cNvSpPr txBox="1">
            <a:spLocks/>
          </p:cNvSpPr>
          <p:nvPr/>
        </p:nvSpPr>
        <p:spPr>
          <a:xfrm>
            <a:off x="1397626" y="442032"/>
            <a:ext cx="8741044" cy="1121276"/>
          </a:xfrm>
          <a:prstGeom prst="rect">
            <a:avLst/>
          </a:prstGeom>
          <a:ln>
            <a:solidFill>
              <a:srgbClr val="F7941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274320" tIns="182880" rIns="274320" bIns="18288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262626"/>
                </a:solidFill>
              </a:rPr>
              <a:t>https://www.acm.org/binaries/content/assets/education/curricula-recommendations/cc2020.pdf</a:t>
            </a:r>
          </a:p>
        </p:txBody>
      </p:sp>
    </p:spTree>
    <p:extLst>
      <p:ext uri="{BB962C8B-B14F-4D97-AF65-F5344CB8AC3E}">
        <p14:creationId xmlns:p14="http://schemas.microsoft.com/office/powerpoint/2010/main" val="221701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FD47F4-E45F-440E-ACEA-1E29B5DB2C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152" y="468389"/>
            <a:ext cx="1117816" cy="11178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66B56C-E542-4F24-8412-E6F19E7D68A1}"/>
              </a:ext>
            </a:extLst>
          </p:cNvPr>
          <p:cNvSpPr txBox="1">
            <a:spLocks/>
          </p:cNvSpPr>
          <p:nvPr/>
        </p:nvSpPr>
        <p:spPr>
          <a:xfrm>
            <a:off x="4382610" y="2977727"/>
            <a:ext cx="3426780" cy="902545"/>
          </a:xfrm>
          <a:prstGeom prst="rect">
            <a:avLst/>
          </a:prstGeom>
          <a:solidFill>
            <a:schemeClr val="bg1"/>
          </a:solidFill>
          <a:ln>
            <a:solidFill>
              <a:srgbClr val="F7941E"/>
            </a:solidFill>
          </a:ln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Knowledge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0E6774-CB41-4EFB-B0E4-EC0B7BF10E1E}"/>
              </a:ext>
            </a:extLst>
          </p:cNvPr>
          <p:cNvSpPr txBox="1">
            <a:spLocks/>
          </p:cNvSpPr>
          <p:nvPr/>
        </p:nvSpPr>
        <p:spPr>
          <a:xfrm>
            <a:off x="4382610" y="4766416"/>
            <a:ext cx="3426780" cy="902545"/>
          </a:xfrm>
          <a:prstGeom prst="rect">
            <a:avLst/>
          </a:prstGeom>
          <a:solidFill>
            <a:schemeClr val="bg1"/>
          </a:solidFill>
          <a:ln>
            <a:solidFill>
              <a:srgbClr val="F7941E"/>
            </a:solidFill>
          </a:ln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Skill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0905B3E0-F4B9-4CC0-88FD-D06B45CD63AC}"/>
              </a:ext>
            </a:extLst>
          </p:cNvPr>
          <p:cNvSpPr/>
          <p:nvPr/>
        </p:nvSpPr>
        <p:spPr>
          <a:xfrm>
            <a:off x="5778284" y="4045058"/>
            <a:ext cx="635431" cy="588935"/>
          </a:xfrm>
          <a:prstGeom prst="plus">
            <a:avLst>
              <a:gd name="adj" fmla="val 434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E60CB29A-2168-4A3E-9411-6CD745559B21}"/>
              </a:ext>
            </a:extLst>
          </p:cNvPr>
          <p:cNvSpPr/>
          <p:nvPr/>
        </p:nvSpPr>
        <p:spPr>
          <a:xfrm>
            <a:off x="5492857" y="2216940"/>
            <a:ext cx="1206284" cy="635431"/>
          </a:xfrm>
          <a:prstGeom prst="mathEqual">
            <a:avLst>
              <a:gd name="adj1" fmla="val 18642"/>
              <a:gd name="adj2" fmla="val 166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71BF8E-290D-4438-A500-73C8D811FD8C}"/>
              </a:ext>
            </a:extLst>
          </p:cNvPr>
          <p:cNvSpPr txBox="1">
            <a:spLocks/>
          </p:cNvSpPr>
          <p:nvPr/>
        </p:nvSpPr>
        <p:spPr>
          <a:xfrm>
            <a:off x="4382609" y="679365"/>
            <a:ext cx="3426780" cy="1412218"/>
          </a:xfrm>
          <a:prstGeom prst="rect">
            <a:avLst/>
          </a:prstGeom>
          <a:solidFill>
            <a:schemeClr val="accent2"/>
          </a:solidFill>
          <a:ln>
            <a:solidFill>
              <a:srgbClr val="F7941E"/>
            </a:solidFill>
          </a:ln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Competency</a:t>
            </a:r>
          </a:p>
        </p:txBody>
      </p:sp>
    </p:spTree>
    <p:extLst>
      <p:ext uri="{BB962C8B-B14F-4D97-AF65-F5344CB8AC3E}">
        <p14:creationId xmlns:p14="http://schemas.microsoft.com/office/powerpoint/2010/main" val="14823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FD47F4-E45F-440E-ACEA-1E29B5DB2C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152" y="468389"/>
            <a:ext cx="1117816" cy="11178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66B56C-E542-4F24-8412-E6F19E7D68A1}"/>
              </a:ext>
            </a:extLst>
          </p:cNvPr>
          <p:cNvSpPr txBox="1">
            <a:spLocks/>
          </p:cNvSpPr>
          <p:nvPr/>
        </p:nvSpPr>
        <p:spPr>
          <a:xfrm>
            <a:off x="1818665" y="2146080"/>
            <a:ext cx="4341181" cy="4219463"/>
          </a:xfrm>
          <a:prstGeom prst="rect">
            <a:avLst/>
          </a:prstGeom>
          <a:solidFill>
            <a:schemeClr val="bg1"/>
          </a:solidFill>
          <a:ln>
            <a:solidFill>
              <a:srgbClr val="F7941E"/>
            </a:solidFill>
          </a:ln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Knowledge</a:t>
            </a:r>
          </a:p>
          <a:p>
            <a:pPr marL="857250" indent="-857250">
              <a:buFontTx/>
              <a:buChar char="-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ความรู้ด้านการเขียนโปรแกรม</a:t>
            </a:r>
          </a:p>
          <a:p>
            <a:pPr marL="857250" indent="-857250">
              <a:buFontTx/>
              <a:buChar char="-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ความรู้ด้านคณิตศาสตร์</a:t>
            </a:r>
          </a:p>
          <a:p>
            <a:pPr marL="857250" indent="-857250">
              <a:buFontTx/>
              <a:buChar char="-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ความรู้เชิงลึกต่าง ๆ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C2046A-39FC-4E3B-845A-C9785BE50E05}"/>
              </a:ext>
            </a:extLst>
          </p:cNvPr>
          <p:cNvSpPr txBox="1">
            <a:spLocks/>
          </p:cNvSpPr>
          <p:nvPr/>
        </p:nvSpPr>
        <p:spPr>
          <a:xfrm>
            <a:off x="6159846" y="2149954"/>
            <a:ext cx="4341181" cy="4215589"/>
          </a:xfrm>
          <a:prstGeom prst="rect">
            <a:avLst/>
          </a:prstGeom>
          <a:solidFill>
            <a:schemeClr val="bg1"/>
          </a:solidFill>
          <a:ln>
            <a:solidFill>
              <a:srgbClr val="F7941E"/>
            </a:solidFill>
          </a:ln>
        </p:spPr>
        <p:txBody>
          <a:bodyPr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Skill</a:t>
            </a:r>
            <a:endParaRPr lang="th-TH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857250" indent="-857250">
              <a:buFontTx/>
              <a:buChar char="-"/>
            </a:pPr>
            <a:r>
              <a:rPr lang="th-TH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ทักษะการเขียนโปรแกรม</a:t>
            </a:r>
          </a:p>
          <a:p>
            <a:pPr marL="857250" indent="-857250">
              <a:buFontTx/>
              <a:buChar char="-"/>
            </a:pPr>
            <a:r>
              <a:rPr lang="th-TH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ทักษะการแก้ปัญหา</a:t>
            </a:r>
          </a:p>
          <a:p>
            <a:pPr marL="857250" indent="-857250">
              <a:buFontTx/>
              <a:buChar char="-"/>
            </a:pPr>
            <a:r>
              <a:rPr lang="th-TH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ทักษะด้านการวิเคราะห์อัลกอริทึม</a:t>
            </a:r>
          </a:p>
          <a:p>
            <a:pPr marL="857250" indent="-857250">
              <a:buFontTx/>
              <a:buChar char="-"/>
            </a:pPr>
            <a:r>
              <a:rPr lang="th-TH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ทักษะด้านกระบวนการผลิตซอฟต์แวร์</a:t>
            </a:r>
            <a:endParaRPr lang="en-US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1F062D-1363-4047-B431-1BC30B7C70D0}"/>
              </a:ext>
            </a:extLst>
          </p:cNvPr>
          <p:cNvSpPr txBox="1">
            <a:spLocks/>
          </p:cNvSpPr>
          <p:nvPr/>
        </p:nvSpPr>
        <p:spPr>
          <a:xfrm>
            <a:off x="1818665" y="492457"/>
            <a:ext cx="8682362" cy="1653623"/>
          </a:xfrm>
          <a:prstGeom prst="rect">
            <a:avLst/>
          </a:prstGeom>
          <a:solidFill>
            <a:schemeClr val="accent2"/>
          </a:solidFill>
          <a:ln>
            <a:solidFill>
              <a:srgbClr val="F7941E"/>
            </a:solidFill>
          </a:ln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Competency</a:t>
            </a:r>
          </a:p>
        </p:txBody>
      </p:sp>
    </p:spTree>
    <p:extLst>
      <p:ext uri="{BB962C8B-B14F-4D97-AF65-F5344CB8AC3E}">
        <p14:creationId xmlns:p14="http://schemas.microsoft.com/office/powerpoint/2010/main" val="25662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313377-4C96-4321-B855-1163FBCE5631}"/>
              </a:ext>
            </a:extLst>
          </p:cNvPr>
          <p:cNvSpPr txBox="1">
            <a:spLocks/>
          </p:cNvSpPr>
          <p:nvPr/>
        </p:nvSpPr>
        <p:spPr>
          <a:xfrm>
            <a:off x="2408688" y="560925"/>
            <a:ext cx="1302640" cy="1188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ปี 1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4C5648-D041-469D-A04D-433C77A31DAD}"/>
              </a:ext>
            </a:extLst>
          </p:cNvPr>
          <p:cNvSpPr txBox="1">
            <a:spLocks/>
          </p:cNvSpPr>
          <p:nvPr/>
        </p:nvSpPr>
        <p:spPr>
          <a:xfrm>
            <a:off x="2408688" y="1738934"/>
            <a:ext cx="1302640" cy="1188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ปี </a:t>
            </a:r>
            <a:r>
              <a:rPr lang="en-US" dirty="0"/>
              <a:t>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00C604-BE89-4054-BEC7-E1DE750DC177}"/>
              </a:ext>
            </a:extLst>
          </p:cNvPr>
          <p:cNvSpPr txBox="1">
            <a:spLocks/>
          </p:cNvSpPr>
          <p:nvPr/>
        </p:nvSpPr>
        <p:spPr>
          <a:xfrm>
            <a:off x="2408688" y="2927654"/>
            <a:ext cx="1302640" cy="11887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ปี </a:t>
            </a:r>
            <a:r>
              <a:rPr lang="en-US" dirty="0"/>
              <a:t>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81B22-DB85-46B7-8697-FB7CBAF66296}"/>
              </a:ext>
            </a:extLst>
          </p:cNvPr>
          <p:cNvSpPr txBox="1">
            <a:spLocks/>
          </p:cNvSpPr>
          <p:nvPr/>
        </p:nvSpPr>
        <p:spPr>
          <a:xfrm>
            <a:off x="2408688" y="4111030"/>
            <a:ext cx="1302640" cy="118872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ปี </a:t>
            </a:r>
            <a:r>
              <a:rPr lang="en-US" dirty="0"/>
              <a:t>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B75F6-04DF-4F16-90D9-64DE3FB361D5}"/>
              </a:ext>
            </a:extLst>
          </p:cNvPr>
          <p:cNvSpPr/>
          <p:nvPr/>
        </p:nvSpPr>
        <p:spPr>
          <a:xfrm>
            <a:off x="3864914" y="724717"/>
            <a:ext cx="6046615" cy="86113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 </a:t>
            </a:r>
            <a:r>
              <a:rPr lang="en-US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เทอม - ความรู้พื้นฐาน</a:t>
            </a:r>
            <a:endParaRPr lang="en-US" sz="2800" b="1" dirty="0">
              <a:solidFill>
                <a:sysClr val="windowText" lastClr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BE2361-B6CD-47B3-9A8E-A803453DB065}"/>
              </a:ext>
            </a:extLst>
          </p:cNvPr>
          <p:cNvSpPr/>
          <p:nvPr/>
        </p:nvSpPr>
        <p:spPr>
          <a:xfrm>
            <a:off x="3864914" y="1902726"/>
            <a:ext cx="6046615" cy="86113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 </a:t>
            </a:r>
            <a:r>
              <a:rPr lang="en-US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เทอม – ความรู้และทักษะ</a:t>
            </a:r>
          </a:p>
          <a:p>
            <a:pPr algn="ctr"/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เทอม </a:t>
            </a:r>
            <a:r>
              <a:rPr lang="en-US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- สัมมนาเพื่อสำรวจโลก</a:t>
            </a:r>
            <a:endParaRPr lang="en-US" sz="2800" b="1" dirty="0">
              <a:solidFill>
                <a:sysClr val="windowText" lastClr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CAF9E3-23D8-4335-8D46-FD78AE4F1266}"/>
              </a:ext>
            </a:extLst>
          </p:cNvPr>
          <p:cNvSpPr/>
          <p:nvPr/>
        </p:nvSpPr>
        <p:spPr>
          <a:xfrm>
            <a:off x="3864915" y="3008576"/>
            <a:ext cx="6046614" cy="41947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เทอม </a:t>
            </a:r>
            <a:r>
              <a:rPr lang="en-US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en-US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Mini Project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D30A1FE-75A0-4DA6-AC65-5E06CA32029E}"/>
              </a:ext>
            </a:extLst>
          </p:cNvPr>
          <p:cNvSpPr/>
          <p:nvPr/>
        </p:nvSpPr>
        <p:spPr>
          <a:xfrm>
            <a:off x="3864914" y="3590076"/>
            <a:ext cx="3951837" cy="4194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เทอม 2 - สัมมนาเชิงลึก</a:t>
            </a:r>
            <a:endParaRPr lang="en-US" sz="2800" b="1" dirty="0">
              <a:solidFill>
                <a:sysClr val="windowText" lastClr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AC1EB9E-1F77-4236-B624-CDC5D31E6E7C}"/>
              </a:ext>
            </a:extLst>
          </p:cNvPr>
          <p:cNvSpPr/>
          <p:nvPr/>
        </p:nvSpPr>
        <p:spPr>
          <a:xfrm>
            <a:off x="7940580" y="3590076"/>
            <a:ext cx="1970949" cy="4194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สหกิจ ฯ ม.ค. </a:t>
            </a:r>
            <a:r>
              <a:rPr lang="en-US" sz="24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– </a:t>
            </a:r>
            <a:r>
              <a:rPr lang="th-TH" sz="24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ก.ค.</a:t>
            </a:r>
            <a:endParaRPr lang="en-US" sz="2400" b="1" dirty="0">
              <a:solidFill>
                <a:sysClr val="windowText" lastClr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C7793B-A257-4DA0-9C31-DE56C475D151}"/>
              </a:ext>
            </a:extLst>
          </p:cNvPr>
          <p:cNvSpPr/>
          <p:nvPr/>
        </p:nvSpPr>
        <p:spPr>
          <a:xfrm>
            <a:off x="3864914" y="4151098"/>
            <a:ext cx="1857062" cy="118871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 </a:t>
            </a:r>
            <a:r>
              <a:rPr lang="en-US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 </a:t>
            </a:r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ปัญหาพิเศษ </a:t>
            </a:r>
            <a:r>
              <a:rPr lang="en-US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เทอม</a:t>
            </a:r>
            <a:endParaRPr lang="en-US" sz="2800" b="1" dirty="0">
              <a:solidFill>
                <a:sysClr val="windowText" lastClr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7960A3-6AC1-467C-BE9F-BB109D7DB6DD}"/>
              </a:ext>
            </a:extLst>
          </p:cNvPr>
          <p:cNvSpPr/>
          <p:nvPr/>
        </p:nvSpPr>
        <p:spPr>
          <a:xfrm>
            <a:off x="5845802" y="4246047"/>
            <a:ext cx="1970949" cy="4194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สหกิจ ฯ มิ.ย. </a:t>
            </a:r>
            <a:r>
              <a:rPr lang="en-US" sz="24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– </a:t>
            </a:r>
            <a:r>
              <a:rPr lang="th-TH" sz="24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ธ.ค.</a:t>
            </a:r>
            <a:endParaRPr lang="en-US" sz="2400" b="1" dirty="0">
              <a:solidFill>
                <a:sysClr val="windowText" lastClr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FC5CA3-A8B1-4C39-A76F-9812E0BA1337}"/>
              </a:ext>
            </a:extLst>
          </p:cNvPr>
          <p:cNvSpPr/>
          <p:nvPr/>
        </p:nvSpPr>
        <p:spPr>
          <a:xfrm>
            <a:off x="7940581" y="4150621"/>
            <a:ext cx="1970949" cy="118871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 </a:t>
            </a:r>
            <a:r>
              <a:rPr lang="en-US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เทอม</a:t>
            </a:r>
            <a:endParaRPr lang="en-US" sz="2800" b="1" dirty="0">
              <a:solidFill>
                <a:sysClr val="windowText" lastClr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7136DC-5A76-448B-9B0E-81C87A3F6D19}"/>
              </a:ext>
            </a:extLst>
          </p:cNvPr>
          <p:cNvSpPr/>
          <p:nvPr/>
        </p:nvSpPr>
        <p:spPr>
          <a:xfrm>
            <a:off x="5845803" y="4822738"/>
            <a:ext cx="1970949" cy="4194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 </a:t>
            </a:r>
            <a:r>
              <a:rPr lang="en-US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 </a:t>
            </a:r>
            <a:r>
              <a:rPr lang="th-TH" sz="2800" b="1" dirty="0">
                <a:solidFill>
                  <a:sysClr val="windowText" lastClr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เทอม</a:t>
            </a:r>
            <a:endParaRPr lang="en-US" sz="2800" b="1" dirty="0">
              <a:solidFill>
                <a:sysClr val="windowText" lastClr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B784700-950E-4FF0-A764-C7BCE367DF26}"/>
              </a:ext>
            </a:extLst>
          </p:cNvPr>
          <p:cNvSpPr/>
          <p:nvPr/>
        </p:nvSpPr>
        <p:spPr>
          <a:xfrm>
            <a:off x="3864914" y="5480415"/>
            <a:ext cx="6046615" cy="861134"/>
          </a:xfrm>
          <a:prstGeom prst="roundRect">
            <a:avLst/>
          </a:prstGeom>
          <a:solidFill>
            <a:srgbClr val="F7941E"/>
          </a:solidFill>
          <a:ln w="28575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จบ</a:t>
            </a:r>
            <a:endParaRPr lang="en-US" sz="28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45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5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A5D4B-9214-6F3D-8E36-0EE74A8F62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83294" y="1654220"/>
            <a:ext cx="3378882" cy="3378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803BE3-12DB-BCDE-FCA5-DF770ACD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41" y="1589202"/>
            <a:ext cx="7684422" cy="35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17F9C-B4D4-4B9F-6967-704F60053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1914" y="1589201"/>
            <a:ext cx="3521059" cy="350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68752-1DCD-FB80-D05C-39C8793C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2" y="1747169"/>
            <a:ext cx="7722553" cy="31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AAD6D-15AE-103D-E109-9C59BE92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90" y="417625"/>
            <a:ext cx="10493419" cy="60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>
            <a:off x="228600" y="474345"/>
            <a:ext cx="3933190" cy="0"/>
          </a:xfrm>
          <a:prstGeom prst="line">
            <a:avLst/>
          </a:prstGeom>
          <a:ln w="19050" cmpd="sng">
            <a:solidFill>
              <a:srgbClr val="F7941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cxnSpLocks/>
          </p:cNvCxnSpPr>
          <p:nvPr/>
        </p:nvCxnSpPr>
        <p:spPr>
          <a:xfrm>
            <a:off x="7872951" y="474345"/>
            <a:ext cx="4090449" cy="0"/>
          </a:xfrm>
          <a:prstGeom prst="line">
            <a:avLst/>
          </a:prstGeom>
          <a:ln w="19050" cmpd="sng">
            <a:solidFill>
              <a:srgbClr val="F7941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622997-0B8C-4D93-BFF2-DD5D97431A90}"/>
              </a:ext>
            </a:extLst>
          </p:cNvPr>
          <p:cNvSpPr txBox="1"/>
          <p:nvPr/>
        </p:nvSpPr>
        <p:spPr>
          <a:xfrm>
            <a:off x="7872951" y="3311893"/>
            <a:ext cx="3300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</a:t>
            </a:r>
            <a:r>
              <a:rPr lang="en-US" sz="4800" b="1" dirty="0">
                <a:solidFill>
                  <a:srgbClr val="F7941E"/>
                </a:solidFill>
              </a:rPr>
              <a:t>&amp;</a:t>
            </a: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</a:t>
            </a:r>
          </a:p>
        </p:txBody>
      </p:sp>
      <p:sp>
        <p:nvSpPr>
          <p:cNvPr id="28" name="矩形 3">
            <a:extLst>
              <a:ext uri="{FF2B5EF4-FFF2-40B4-BE49-F238E27FC236}">
                <a16:creationId xmlns:a16="http://schemas.microsoft.com/office/drawing/2014/main" id="{0CA09EBD-45E1-430A-8B0B-F78CD4EA6D36}"/>
              </a:ext>
            </a:extLst>
          </p:cNvPr>
          <p:cNvSpPr/>
          <p:nvPr/>
        </p:nvSpPr>
        <p:spPr>
          <a:xfrm>
            <a:off x="4161790" y="276225"/>
            <a:ext cx="3711161" cy="39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7941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Thank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You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Picture 6" descr="The inside of a building&#10;&#10;Description automatically generated">
            <a:extLst>
              <a:ext uri="{FF2B5EF4-FFF2-40B4-BE49-F238E27FC236}">
                <a16:creationId xmlns:a16="http://schemas.microsoft.com/office/drawing/2014/main" id="{204FD941-59C0-4C35-BAAA-27003395F4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250"/>
            <a:ext cx="7364634" cy="4916285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37870222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2FF79D-5D9E-1FBB-99EB-5249983F7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3" t="7910" r="-3413" b="-7910"/>
          <a:stretch/>
        </p:blipFill>
        <p:spPr>
          <a:xfrm>
            <a:off x="304802" y="320651"/>
            <a:ext cx="9035846" cy="6762829"/>
          </a:xfrm>
          <a:prstGeom prst="diagStripe">
            <a:avLst>
              <a:gd name="adj" fmla="val 0"/>
            </a:avLst>
          </a:prstGeom>
        </p:spPr>
      </p:pic>
      <p:sp>
        <p:nvSpPr>
          <p:cNvPr id="2" name="文本框 1"/>
          <p:cNvSpPr txBox="1"/>
          <p:nvPr/>
        </p:nvSpPr>
        <p:spPr>
          <a:xfrm>
            <a:off x="7331904" y="4487535"/>
            <a:ext cx="3852292" cy="99790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WEL</a:t>
            </a:r>
            <a:r>
              <a:rPr lang="en-US" altLang="zh-CN" sz="5400" b="1" dirty="0">
                <a:solidFill>
                  <a:srgbClr val="F7941E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COM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E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方正清刻本悦宋简体" panose="020000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75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F51A003-0408-4704-B5D5-82AA2C3DE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152" y="468389"/>
            <a:ext cx="1117816" cy="1117816"/>
          </a:xfrm>
          <a:prstGeom prst="rect">
            <a:avLst/>
          </a:prstGeom>
        </p:spPr>
      </p:pic>
      <p:pic>
        <p:nvPicPr>
          <p:cNvPr id="1026" name="Picture 2" descr="Computer science Jokes">
            <a:extLst>
              <a:ext uri="{FF2B5EF4-FFF2-40B4-BE49-F238E27FC236}">
                <a16:creationId xmlns:a16="http://schemas.microsoft.com/office/drawing/2014/main" id="{4C361789-AA03-4BC7-8D01-01A73C77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146" y="374585"/>
            <a:ext cx="8515708" cy="61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9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Image result for facebook logo">
            <a:extLst>
              <a:ext uri="{FF2B5EF4-FFF2-40B4-BE49-F238E27FC236}">
                <a16:creationId xmlns:a16="http://schemas.microsoft.com/office/drawing/2014/main" id="{5BA200EC-8EED-4EF8-9C42-7341968BD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92301"/>
            <a:ext cx="1762124" cy="176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witter logo">
            <a:extLst>
              <a:ext uri="{FF2B5EF4-FFF2-40B4-BE49-F238E27FC236}">
                <a16:creationId xmlns:a16="http://schemas.microsoft.com/office/drawing/2014/main" id="{57B9B89B-09A3-46E1-8804-2A33DFFC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600075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pokemon go">
            <a:extLst>
              <a:ext uri="{FF2B5EF4-FFF2-40B4-BE49-F238E27FC236}">
                <a16:creationId xmlns:a16="http://schemas.microsoft.com/office/drawing/2014/main" id="{34602A43-D2CB-4397-9008-239F7A8F1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211" y="4641027"/>
            <a:ext cx="23622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augmented reality">
            <a:extLst>
              <a:ext uri="{FF2B5EF4-FFF2-40B4-BE49-F238E27FC236}">
                <a16:creationId xmlns:a16="http://schemas.microsoft.com/office/drawing/2014/main" id="{8AA3EFD0-202F-4433-A6A4-6DE548BA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5121629"/>
            <a:ext cx="2203963" cy="12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fin tech">
            <a:extLst>
              <a:ext uri="{FF2B5EF4-FFF2-40B4-BE49-F238E27FC236}">
                <a16:creationId xmlns:a16="http://schemas.microsoft.com/office/drawing/2014/main" id="{9656C125-4DA8-4125-A2AC-251BDBFE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475" y="2644432"/>
            <a:ext cx="3324225" cy="142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alpha go">
            <a:extLst>
              <a:ext uri="{FF2B5EF4-FFF2-40B4-BE49-F238E27FC236}">
                <a16:creationId xmlns:a16="http://schemas.microsoft.com/office/drawing/2014/main" id="{4FB7BEFA-413A-4197-BA47-DD9209BD2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5360856"/>
            <a:ext cx="3057525" cy="80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Image result for line logo">
            <a:extLst>
              <a:ext uri="{FF2B5EF4-FFF2-40B4-BE49-F238E27FC236}">
                <a16:creationId xmlns:a16="http://schemas.microsoft.com/office/drawing/2014/main" id="{621269CA-6527-4F1C-BD03-8009F65C4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9" y="3247399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mage result for blockchain logo">
            <a:extLst>
              <a:ext uri="{FF2B5EF4-FFF2-40B4-BE49-F238E27FC236}">
                <a16:creationId xmlns:a16="http://schemas.microsoft.com/office/drawing/2014/main" id="{EE02DFAF-8BCA-48E9-AF70-2A75AF26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75" y="816282"/>
            <a:ext cx="3209925" cy="5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https://upload.wikimedia.org/wikipedia/commons/1/1a/Waymo_self-driving_car_side_view.gk.jpg">
            <a:extLst>
              <a:ext uri="{FF2B5EF4-FFF2-40B4-BE49-F238E27FC236}">
                <a16:creationId xmlns:a16="http://schemas.microsoft.com/office/drawing/2014/main" id="{FED8CD47-CAFF-4299-A9CF-7AC4C99DB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063" y="519028"/>
            <a:ext cx="3091937" cy="20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erson sitting at a table&#10;&#10;Description generated with very high confidence">
            <a:extLst>
              <a:ext uri="{FF2B5EF4-FFF2-40B4-BE49-F238E27FC236}">
                <a16:creationId xmlns:a16="http://schemas.microsoft.com/office/drawing/2014/main" id="{26A06D05-CAB5-4226-A7F0-51BC107E72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439" y="4122631"/>
            <a:ext cx="2522346" cy="1639525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4E4D10-696D-43F8-B9A3-1398F58FAD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2500" y="2581274"/>
            <a:ext cx="3241162" cy="24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9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A1E096-CA7E-A248-441B-1A39E0B6180D}"/>
              </a:ext>
            </a:extLst>
          </p:cNvPr>
          <p:cNvSpPr/>
          <p:nvPr/>
        </p:nvSpPr>
        <p:spPr>
          <a:xfrm>
            <a:off x="546133" y="807396"/>
            <a:ext cx="5496128" cy="484437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วิทยาศาสตร์</a:t>
            </a:r>
            <a:endParaRPr 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32BA11-11F3-E477-87E5-A6FCA60ADB01}"/>
              </a:ext>
            </a:extLst>
          </p:cNvPr>
          <p:cNvSpPr/>
          <p:nvPr/>
        </p:nvSpPr>
        <p:spPr>
          <a:xfrm>
            <a:off x="6090917" y="807396"/>
            <a:ext cx="5496128" cy="484437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คอมพิวเตอร์</a:t>
            </a:r>
            <a:endParaRPr 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A1E096-CA7E-A248-441B-1A39E0B6180D}"/>
              </a:ext>
            </a:extLst>
          </p:cNvPr>
          <p:cNvSpPr/>
          <p:nvPr/>
        </p:nvSpPr>
        <p:spPr>
          <a:xfrm>
            <a:off x="3347936" y="1006813"/>
            <a:ext cx="5496128" cy="484437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วิทยาการ</a:t>
            </a:r>
          </a:p>
          <a:p>
            <a:pPr algn="ctr"/>
            <a:r>
              <a:rPr lang="th-TH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คอมพิวเตอร์</a:t>
            </a:r>
            <a:endParaRPr 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0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E3E40-F9FD-45CA-A303-DD8B74672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71" y="593001"/>
            <a:ext cx="10091857" cy="56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8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A7F9A47-A11D-45B6-A98C-912FD863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84" y="835954"/>
            <a:ext cx="7392432" cy="553479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D1E8BF3-6DF8-4A78-98CB-5E6BC352CB98}"/>
              </a:ext>
            </a:extLst>
          </p:cNvPr>
          <p:cNvSpPr txBox="1">
            <a:spLocks/>
          </p:cNvSpPr>
          <p:nvPr/>
        </p:nvSpPr>
        <p:spPr>
          <a:xfrm>
            <a:off x="890933" y="487249"/>
            <a:ext cx="10820948" cy="1121276"/>
          </a:xfrm>
          <a:prstGeom prst="rect">
            <a:avLst/>
          </a:prstGeom>
          <a:ln>
            <a:solidFill>
              <a:srgbClr val="F7941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274320" tIns="182880" rIns="274320" bIns="18288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62626"/>
                </a:solidFill>
              </a:rPr>
              <a:t>https://www.reg.kmitl.ac.th/curriculum/file/bachelor/05/com_c2564.pdf</a:t>
            </a:r>
          </a:p>
        </p:txBody>
      </p:sp>
    </p:spTree>
    <p:extLst>
      <p:ext uri="{BB962C8B-B14F-4D97-AF65-F5344CB8AC3E}">
        <p14:creationId xmlns:p14="http://schemas.microsoft.com/office/powerpoint/2010/main" val="29447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3210" y="302895"/>
            <a:ext cx="11626215" cy="6252210"/>
          </a:xfrm>
          <a:prstGeom prst="rect">
            <a:avLst/>
          </a:prstGeom>
          <a:noFill/>
          <a:ln w="31750"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3B0CCE-21BE-484B-80E1-410CE0CC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39" y="474411"/>
            <a:ext cx="7928896" cy="590917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01E31A6-EDAF-4213-B3E8-80D52C97994B}"/>
              </a:ext>
            </a:extLst>
          </p:cNvPr>
          <p:cNvSpPr/>
          <p:nvPr/>
        </p:nvSpPr>
        <p:spPr>
          <a:xfrm>
            <a:off x="505270" y="434109"/>
            <a:ext cx="1246421" cy="833134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Game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Programmer</a:t>
            </a:r>
            <a:endParaRPr lang="en-GB" sz="12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12F561-03A4-44DC-8D20-1DE7707804D6}"/>
              </a:ext>
            </a:extLst>
          </p:cNvPr>
          <p:cNvSpPr/>
          <p:nvPr/>
        </p:nvSpPr>
        <p:spPr>
          <a:xfrm>
            <a:off x="10118437" y="3574327"/>
            <a:ext cx="1754910" cy="1173019"/>
          </a:xfrm>
          <a:prstGeom prst="ellips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Network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Administrator</a:t>
            </a:r>
            <a:endParaRPr lang="en-GB" sz="200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6F396E-3D37-4070-BB90-87FA58A96E99}"/>
              </a:ext>
            </a:extLst>
          </p:cNvPr>
          <p:cNvSpPr/>
          <p:nvPr/>
        </p:nvSpPr>
        <p:spPr>
          <a:xfrm>
            <a:off x="9661743" y="434109"/>
            <a:ext cx="1334149" cy="955819"/>
          </a:xfrm>
          <a:prstGeom prst="ellips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IT Network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Infrastructure</a:t>
            </a:r>
            <a:endParaRPr lang="en-GB" sz="140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30D275-55E6-469A-BD1D-914E6E59E80E}"/>
              </a:ext>
            </a:extLst>
          </p:cNvPr>
          <p:cNvSpPr/>
          <p:nvPr/>
        </p:nvSpPr>
        <p:spPr>
          <a:xfrm>
            <a:off x="7086552" y="3520340"/>
            <a:ext cx="1162321" cy="776920"/>
          </a:xfrm>
          <a:prstGeom prst="ellips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Administrator</a:t>
            </a:r>
            <a:endParaRPr lang="en-GB" sz="120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96C7DE-A2E2-41E4-99FD-5BF76E3C6F08}"/>
              </a:ext>
            </a:extLst>
          </p:cNvPr>
          <p:cNvSpPr/>
          <p:nvPr/>
        </p:nvSpPr>
        <p:spPr>
          <a:xfrm>
            <a:off x="9511244" y="1389928"/>
            <a:ext cx="1858330" cy="1242147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Application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Developer</a:t>
            </a:r>
            <a:endParaRPr lang="en-GB" sz="20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BA6B3-4E09-4CC3-91FB-0D9EE7D055F7}"/>
              </a:ext>
            </a:extLst>
          </p:cNvPr>
          <p:cNvSpPr/>
          <p:nvPr/>
        </p:nvSpPr>
        <p:spPr>
          <a:xfrm>
            <a:off x="4410270" y="3244053"/>
            <a:ext cx="1858330" cy="1242147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Software Engineer</a:t>
            </a:r>
            <a:endParaRPr lang="en-GB" sz="20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1EC4DF-7C4E-403C-AEBF-445439786FEB}"/>
              </a:ext>
            </a:extLst>
          </p:cNvPr>
          <p:cNvSpPr/>
          <p:nvPr/>
        </p:nvSpPr>
        <p:spPr>
          <a:xfrm>
            <a:off x="7906465" y="5076937"/>
            <a:ext cx="1246421" cy="833134"/>
          </a:xfrm>
          <a:prstGeom prst="ellips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Analyst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D49E25-5976-4AF2-B290-7BDDE9FA1878}"/>
              </a:ext>
            </a:extLst>
          </p:cNvPr>
          <p:cNvSpPr/>
          <p:nvPr/>
        </p:nvSpPr>
        <p:spPr>
          <a:xfrm>
            <a:off x="3323936" y="159002"/>
            <a:ext cx="1858330" cy="1242147"/>
          </a:xfrm>
          <a:prstGeom prst="ellips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Business Analyst</a:t>
            </a:r>
            <a:endParaRPr lang="en-GB" sz="2000" dirty="0">
              <a:solidFill>
                <a:schemeClr val="bg2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A42AB3-3216-47FE-B804-E444136D2C6C}"/>
              </a:ext>
            </a:extLst>
          </p:cNvPr>
          <p:cNvSpPr/>
          <p:nvPr/>
        </p:nvSpPr>
        <p:spPr>
          <a:xfrm>
            <a:off x="10041491" y="4916979"/>
            <a:ext cx="1858330" cy="1242147"/>
          </a:xfrm>
          <a:prstGeom prst="ellips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IT Manager</a:t>
            </a:r>
            <a:endParaRPr lang="en-GB" sz="20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0E934D-3045-4703-8E9D-731FF0D3E810}"/>
              </a:ext>
            </a:extLst>
          </p:cNvPr>
          <p:cNvSpPr/>
          <p:nvPr/>
        </p:nvSpPr>
        <p:spPr>
          <a:xfrm>
            <a:off x="8137624" y="2338620"/>
            <a:ext cx="1001602" cy="669492"/>
          </a:xfrm>
          <a:prstGeom prst="ellips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ICT Manager</a:t>
            </a:r>
            <a:endParaRPr lang="en-GB" sz="12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C4F03E5-7D61-42C9-B972-502EF4380E8E}"/>
              </a:ext>
            </a:extLst>
          </p:cNvPr>
          <p:cNvSpPr/>
          <p:nvPr/>
        </p:nvSpPr>
        <p:spPr>
          <a:xfrm>
            <a:off x="2633828" y="1462247"/>
            <a:ext cx="1858330" cy="1242147"/>
          </a:xfrm>
          <a:prstGeom prst="ellips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Web Programmer</a:t>
            </a:r>
            <a:endParaRPr lang="en-GB" sz="2000" dirty="0">
              <a:solidFill>
                <a:srgbClr val="00B0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D26B4F-CB18-4547-9530-9ED24F68626A}"/>
              </a:ext>
            </a:extLst>
          </p:cNvPr>
          <p:cNvSpPr/>
          <p:nvPr/>
        </p:nvSpPr>
        <p:spPr>
          <a:xfrm>
            <a:off x="8338262" y="355361"/>
            <a:ext cx="1087953" cy="727211"/>
          </a:xfrm>
          <a:prstGeom prst="ellips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Webmaster</a:t>
            </a:r>
            <a:endParaRPr lang="en-GB" sz="1200" dirty="0">
              <a:solidFill>
                <a:srgbClr val="00B0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AF23ED-EACF-4291-9AAE-FEF353D3999C}"/>
              </a:ext>
            </a:extLst>
          </p:cNvPr>
          <p:cNvSpPr/>
          <p:nvPr/>
        </p:nvSpPr>
        <p:spPr>
          <a:xfrm>
            <a:off x="5626279" y="147781"/>
            <a:ext cx="1858330" cy="1242147"/>
          </a:xfrm>
          <a:prstGeom prst="ellips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Database Architecture</a:t>
            </a:r>
            <a:endParaRPr lang="en-GB" sz="20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0DD6D9-278B-47E0-80A1-515D04BB9EB7}"/>
              </a:ext>
            </a:extLst>
          </p:cNvPr>
          <p:cNvSpPr/>
          <p:nvPr/>
        </p:nvSpPr>
        <p:spPr>
          <a:xfrm>
            <a:off x="5609305" y="4954291"/>
            <a:ext cx="1858330" cy="1242147"/>
          </a:xfrm>
          <a:prstGeom prst="ellips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 Warehouse Specialist</a:t>
            </a:r>
            <a:endParaRPr lang="en-GB" sz="20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552C948-D9E7-4E53-AE1D-4225407B9B2D}"/>
              </a:ext>
            </a:extLst>
          </p:cNvPr>
          <p:cNvSpPr/>
          <p:nvPr/>
        </p:nvSpPr>
        <p:spPr>
          <a:xfrm>
            <a:off x="6406118" y="1328604"/>
            <a:ext cx="1858330" cy="1242147"/>
          </a:xfrm>
          <a:prstGeom prst="ellips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Database Administrator</a:t>
            </a:r>
            <a:endParaRPr lang="en-GB" sz="20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2F1D1D-7B4D-4874-8469-C0EF5C562E06}"/>
              </a:ext>
            </a:extLst>
          </p:cNvPr>
          <p:cNvSpPr/>
          <p:nvPr/>
        </p:nvSpPr>
        <p:spPr>
          <a:xfrm>
            <a:off x="8813010" y="4083733"/>
            <a:ext cx="1200591" cy="802500"/>
          </a:xfrm>
          <a:prstGeom prst="ellips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IT Reporter</a:t>
            </a:r>
            <a:endParaRPr lang="en-GB" sz="2000" dirty="0">
              <a:solidFill>
                <a:srgbClr val="FFC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A9FCBBE-127E-4011-A4EE-239082B97DAA}"/>
              </a:ext>
            </a:extLst>
          </p:cNvPr>
          <p:cNvSpPr/>
          <p:nvPr/>
        </p:nvSpPr>
        <p:spPr>
          <a:xfrm>
            <a:off x="9235241" y="2853843"/>
            <a:ext cx="1205168" cy="805560"/>
          </a:xfrm>
          <a:prstGeom prst="ellips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ERP Specialist</a:t>
            </a:r>
            <a:endParaRPr lang="en-GB" sz="1400" dirty="0">
              <a:solidFill>
                <a:srgbClr val="00B0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6B06038-2D73-4B7F-878F-770F9CF1B0D9}"/>
              </a:ext>
            </a:extLst>
          </p:cNvPr>
          <p:cNvSpPr/>
          <p:nvPr/>
        </p:nvSpPr>
        <p:spPr>
          <a:xfrm>
            <a:off x="3699827" y="4514199"/>
            <a:ext cx="1420885" cy="805560"/>
          </a:xfrm>
          <a:prstGeom prst="ellips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SAP Administrator</a:t>
            </a:r>
            <a:endParaRPr lang="en-GB" sz="1400" dirty="0">
              <a:solidFill>
                <a:srgbClr val="00B0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BE0615-9ADB-46D3-958C-A25FA08CBB39}"/>
              </a:ext>
            </a:extLst>
          </p:cNvPr>
          <p:cNvSpPr/>
          <p:nvPr/>
        </p:nvSpPr>
        <p:spPr>
          <a:xfrm>
            <a:off x="4569885" y="1953555"/>
            <a:ext cx="1420885" cy="805560"/>
          </a:xfrm>
          <a:prstGeom prst="ellips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IT Startup</a:t>
            </a:r>
            <a:endParaRPr lang="en-GB" sz="14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5E6885-BDC6-4B3C-A77D-D3A171340F9D}"/>
              </a:ext>
            </a:extLst>
          </p:cNvPr>
          <p:cNvSpPr/>
          <p:nvPr/>
        </p:nvSpPr>
        <p:spPr>
          <a:xfrm>
            <a:off x="1640478" y="552290"/>
            <a:ext cx="1858330" cy="1242147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Smart Farm</a:t>
            </a:r>
            <a:endParaRPr lang="en-GB" sz="20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C418DE-7805-436A-A2A2-D4C5386740F0}"/>
              </a:ext>
            </a:extLst>
          </p:cNvPr>
          <p:cNvSpPr/>
          <p:nvPr/>
        </p:nvSpPr>
        <p:spPr>
          <a:xfrm>
            <a:off x="1346545" y="3259212"/>
            <a:ext cx="1858330" cy="1242147"/>
          </a:xfrm>
          <a:prstGeom prst="ellips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en-GB" sz="20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6A0C8E8-F535-4ED6-9247-BEA0320CF4A3}"/>
              </a:ext>
            </a:extLst>
          </p:cNvPr>
          <p:cNvSpPr/>
          <p:nvPr/>
        </p:nvSpPr>
        <p:spPr>
          <a:xfrm>
            <a:off x="5740432" y="2495547"/>
            <a:ext cx="1858330" cy="1242147"/>
          </a:xfrm>
          <a:prstGeom prst="ellips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 Science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83B9F8-3885-41F4-8302-EAE8F63A2D2F}"/>
              </a:ext>
            </a:extLst>
          </p:cNvPr>
          <p:cNvSpPr/>
          <p:nvPr/>
        </p:nvSpPr>
        <p:spPr>
          <a:xfrm>
            <a:off x="5956553" y="4097420"/>
            <a:ext cx="1420885" cy="805560"/>
          </a:xfrm>
          <a:prstGeom prst="ellips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UX / UI</a:t>
            </a:r>
            <a:endParaRPr lang="en-GB" sz="1400" dirty="0">
              <a:solidFill>
                <a:srgbClr val="00B0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829910-5216-46C6-9604-A95DE404F2EB}"/>
              </a:ext>
            </a:extLst>
          </p:cNvPr>
          <p:cNvSpPr/>
          <p:nvPr/>
        </p:nvSpPr>
        <p:spPr>
          <a:xfrm>
            <a:off x="8330772" y="1238466"/>
            <a:ext cx="1205168" cy="805560"/>
          </a:xfrm>
          <a:prstGeom prst="ellips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AI</a:t>
            </a:r>
            <a:endParaRPr lang="en-GB" sz="1400" dirty="0">
              <a:solidFill>
                <a:srgbClr val="00B0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18CF815-FA59-4A4A-92A2-21DC75915ED9}"/>
              </a:ext>
            </a:extLst>
          </p:cNvPr>
          <p:cNvSpPr/>
          <p:nvPr/>
        </p:nvSpPr>
        <p:spPr>
          <a:xfrm>
            <a:off x="10568944" y="2500362"/>
            <a:ext cx="1205168" cy="805560"/>
          </a:xfrm>
          <a:prstGeom prst="ellips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Machine Learning</a:t>
            </a:r>
            <a:endParaRPr lang="en-GB" sz="1400" dirty="0">
              <a:solidFill>
                <a:srgbClr val="00B0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38028B-3563-44D4-8EAD-F05C47B61E3C}"/>
              </a:ext>
            </a:extLst>
          </p:cNvPr>
          <p:cNvSpPr/>
          <p:nvPr/>
        </p:nvSpPr>
        <p:spPr>
          <a:xfrm>
            <a:off x="8064424" y="3092498"/>
            <a:ext cx="1200591" cy="802500"/>
          </a:xfrm>
          <a:prstGeom prst="ellips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Big Data</a:t>
            </a:r>
            <a:endParaRPr lang="en-GB" sz="2000" dirty="0">
              <a:solidFill>
                <a:srgbClr val="FFC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95624A-6A12-4766-97AE-5FAC52BBFF0C}"/>
              </a:ext>
            </a:extLst>
          </p:cNvPr>
          <p:cNvSpPr/>
          <p:nvPr/>
        </p:nvSpPr>
        <p:spPr>
          <a:xfrm>
            <a:off x="7256256" y="4038891"/>
            <a:ext cx="1858330" cy="1242147"/>
          </a:xfrm>
          <a:prstGeom prst="ellips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Blockchain</a:t>
            </a:r>
            <a:endParaRPr lang="en-GB" sz="20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17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a7042e616e57.pptx" id="{855676CC-4423-43DC-9C07-5BB093C5583E}" vid="{B38CED36-8593-452E-B95C-5A9EFA648CC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4507</TotalTime>
  <Words>232</Words>
  <Application>Microsoft Office PowerPoint</Application>
  <PresentationFormat>Widescreen</PresentationFormat>
  <Paragraphs>88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微软雅黑</vt:lpstr>
      <vt:lpstr>TH Sarabun New</vt:lpstr>
      <vt:lpstr>Arial</vt:lpstr>
      <vt:lpstr>TH SarabunPSK</vt:lpstr>
      <vt:lpstr>Calibri Light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Witchaya TOWONGPAICHAYONT</dc:creator>
  <cp:lastModifiedBy>witchaya towongpaichayont</cp:lastModifiedBy>
  <cp:revision>151</cp:revision>
  <dcterms:created xsi:type="dcterms:W3CDTF">2018-06-14T13:24:27Z</dcterms:created>
  <dcterms:modified xsi:type="dcterms:W3CDTF">2022-08-23T04:53:29Z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